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54" r:id="rId3"/>
    <p:sldId id="1140" r:id="rId4"/>
    <p:sldId id="1149" r:id="rId5"/>
    <p:sldId id="1150" r:id="rId6"/>
    <p:sldId id="1151" r:id="rId7"/>
    <p:sldId id="1142" r:id="rId8"/>
    <p:sldId id="1152" r:id="rId9"/>
    <p:sldId id="1143" r:id="rId10"/>
    <p:sldId id="1153" r:id="rId11"/>
    <p:sldId id="1144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0967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563" algn="l"/>
                <a:tab pos="6210300" algn="l"/>
                <a:tab pos="8970963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listening to Jack’s story,I felt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admired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羡慕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for he had such a test and a good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never had a test like that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it is a test any teacher could and should give their students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true that the students who do not believe in themselves are usually B students or maybe even worse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 students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in themselves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970963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970963" algn="l"/>
              </a:tabLst>
            </a:pPr>
            <a:endParaRPr lang="en-US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970963" algn="l"/>
              </a:tabLst>
            </a:pP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970963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3"/>
          <p:cNvSpPr txBox="1">
            <a:spLocks/>
          </p:cNvSpPr>
          <p:nvPr/>
        </p:nvSpPr>
        <p:spPr bwMode="auto">
          <a:xfrm>
            <a:off x="360854" y="319183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 我从未经历过这样的考试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尽管我认为任何老师都可以这样考。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虽然。两句是转折关系。故选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4"/>
          <p:cNvSpPr txBox="1">
            <a:spLocks/>
          </p:cNvSpPr>
          <p:nvPr/>
        </p:nvSpPr>
        <p:spPr bwMode="auto">
          <a:xfrm>
            <a:off x="360854" y="4581128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 得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的学生总是相信自己。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有时。根据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true that the students who do not believe in themselves are usually B students or maybe even worse.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的确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不相信自己的学生通常是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甚至更糟。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优等生总是很相信自己。故选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614" y="278092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766614" y="414908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9017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6485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of us should remember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learn from the teacher,and we should never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unless we win the final success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away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in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248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 我们都应该记住从老师那里学到的东西。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怎样；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何时。根据语境可知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此处是指学到了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9630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 要永不言弃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直至赢得最终胜利。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赠送；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屈服；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分发。结合语境可知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此处是指放弃。故选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248" y="23200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55874" y="455151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07070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讲述了一次别开生面的测验。告诉我们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自信是取得成功的关键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1988840"/>
            <a:ext cx="9579636" cy="1080120"/>
          </a:xfrm>
          <a:prstGeom prst="rect">
            <a:avLst/>
          </a:prstGeom>
        </p:spPr>
      </p:pic>
      <p:pic>
        <p:nvPicPr>
          <p:cNvPr id="4" name="语篇导航-DA.eps" descr="id:21474883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212976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602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42420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cousin Jack told me an unusual experience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经历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had it in the first year of high school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few minutes before the final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and his classmates were waiting for Mr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White,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 teacher to come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were a little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in fact everyone worked really hard because Mr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 was a strict teacher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was 8 o’clock,Mr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 came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exam papers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试卷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said,“I know how hard you have worked for this test,so you can get a B if you don’t want to take the test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hangingPunct="0">
              <a:spcAft>
                <a:spcPts val="0"/>
              </a:spcAft>
              <a:tabLst>
                <a:tab pos="3770313" algn="l"/>
                <a:tab pos="6210300" algn="l"/>
              </a:tabLst>
            </a:pP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1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	B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	C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	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D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411365"/>
            <a:ext cx="11485848" cy="1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考查名词辨析。句意：那是历史期末考试前的几分钟。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中文；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数学；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英语；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历史。根据下文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“Jack and his classmates were waiting for Mr.White, ...history teacher to come.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和他的同学们坐在教室里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等待历史老师怀特先生的到来。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几分钟之后将进行历史考试。故选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2744" y="3858048"/>
            <a:ext cx="37863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/>
              <a:t>D</a:t>
            </a:r>
            <a:endParaRPr lang="zh-CN" altLang="en-US" sz="2100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0907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cousin Jack told me an unusual experience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经历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had it in the first year of high school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few minutes before the final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and his classmates were waiting for Mr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White,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 teacher to come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were a little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in fact everyone worked really hard because Mr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 was a strict teacher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was 8 o’clock,Mr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 came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exam papers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试卷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said,“I know how hard you have worked for this test,so you can get a B if you don’t want to take the test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	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5013176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考查代词辨析。句意：杰克和他的同学们在等他们的历史老师怀特先生来。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你们的；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它们的。此处是指杰克和他的同学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所以用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7248" y="4543624"/>
            <a:ext cx="342763" cy="447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/>
              <a:t>D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258263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42420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cousin Jack told me an unusual experience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经历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had it in the first year of high school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few minutes before the final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and his classmates were waiting for Mr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White,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 teacher to come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were a little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in fact everyone worked really hard because Mr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 was a strict teacher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was 8 o’clock,Mr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 came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exam papers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试卷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said,“I know how hard you have worked for this test,so you can get a B if you don’t want to take the test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1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	B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	C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	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293096"/>
            <a:ext cx="11485848" cy="1485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 尽管大家都很努力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但有些人还是有点紧张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因为怀特先生是一位严厉的老师。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伤心的；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紧张的；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镇静的。根据下文可知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此处是指有些学生虽然努力学习了但还是有点紧张。故选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38610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00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cousin Jack told me an unusual experience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had it in the first year of high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few minutes before the final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and his classmates were waiting for Mr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White,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 teacher to come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were a little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in fact everyone worked really hard because Mr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 was a strict teacher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was 8 o’clock,Mr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 came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exam papers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said,“I know how hard you have worked for this test,so you can get a B if you don’t want to take the test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52510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 怀特先生带着试卷进来了。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带着。根据句意可知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此处指带着试卷。故选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7971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55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563" algn="l"/>
                <a:tab pos="6210300" algn="l"/>
                <a:tab pos="6546850" algn="l"/>
                <a:tab pos="8609013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students jumped up to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 and left the classroom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rest of the </a:t>
            </a:r>
            <a:r>
              <a:rPr lang="en-US" altLang="zh-CN" sz="2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and said,“Does </a:t>
            </a:r>
            <a:r>
              <a:rPr lang="zh-CN" altLang="zh-CN" sz="2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else want to get a B</a:t>
            </a:r>
            <a:r>
              <a:rPr lang="zh-CN" altLang="zh-CN" sz="2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your last chance</a:t>
            </a:r>
            <a:r>
              <a:rPr lang="en-US" altLang="zh-CN" sz="20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”Two more students decided to go</a:t>
            </a:r>
            <a:r>
              <a:rPr lang="en-US" altLang="zh-CN" sz="2000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6546850" algn="l"/>
                <a:tab pos="8609013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	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argue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6546850" algn="l"/>
                <a:tab pos="8609013" algn="l"/>
              </a:tabLst>
            </a:pP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6546850" algn="l"/>
                <a:tab pos="8609013" algn="l"/>
              </a:tabLst>
            </a:pPr>
            <a:endParaRPr lang="en-US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6546850" algn="l"/>
                <a:tab pos="8609013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 like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 at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 up	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</a:p>
          <a:p>
            <a:pPr lvl="0" hangingPunct="0">
              <a:spcAft>
                <a:spcPts val="0"/>
              </a:spcAft>
              <a:tabLst>
                <a:tab pos="4500563" algn="l"/>
                <a:tab pos="6210300" algn="l"/>
                <a:tab pos="6546850" algn="l"/>
                <a:tab pos="860901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00563" algn="l"/>
                <a:tab pos="6210300" algn="l"/>
                <a:tab pos="6546850" algn="l"/>
                <a:tab pos="8609013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00563" algn="l"/>
                <a:tab pos="6210300" algn="l"/>
                <a:tab pos="6546850" algn="l"/>
                <a:tab pos="8609013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anybody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somebody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239501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考查动词辨析。句意：许多学生跳起来感谢怀特先生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然后离开了教室。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感谢；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战斗；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争论。根据上文可知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因为可以不用考试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所以很多学生感谢怀特先生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并离开了教室。故选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198884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378904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考查动词短语辨析。句意：怀特看着剩下的学生说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看起来像；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看着；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查阅；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寻找。根据语境可知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指看着学生说。故选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66614" y="335699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</a:t>
            </a:r>
            <a:endParaRPr lang="zh-CN" altLang="en-US" sz="2000"/>
          </a:p>
        </p:txBody>
      </p:sp>
      <p:sp>
        <p:nvSpPr>
          <p:cNvPr id="9" name="内容占位符 8"/>
          <p:cNvSpPr txBox="1">
            <a:spLocks/>
          </p:cNvSpPr>
          <p:nvPr/>
        </p:nvSpPr>
        <p:spPr bwMode="auto">
          <a:xfrm>
            <a:off x="360854" y="528006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考查不定代词辨析。句意：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还有其他人想要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吗？这是你们最后的机会。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用于疑问句和否定句；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人人。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anybody else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其他人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）固定搭配。故选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83866" y="492091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6471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563" algn="l"/>
                <a:tab pos="6210300" algn="l"/>
                <a:tab pos="8523288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other seven students were still in the classroom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 then handed them the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all felt so surprised because there were only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sentences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paper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Congratulations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just got an A in this test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believing in yourself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523288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pens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	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papers	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magazines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523288" algn="l"/>
              </a:tabLst>
            </a:pP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523288" algn="l"/>
              </a:tabLst>
            </a:pPr>
            <a:endParaRPr lang="en-US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523288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	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2852936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 怀特先生然后把试卷发给他们。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钢笔；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试卷；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杂志。结合前文可知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此处是指试卷。故选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24208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4397701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考查数词辨析。句意： 他们都感到很惊讶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因为试卷上只有三句话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五；</a:t>
            </a:r>
            <a:r>
              <a:rPr lang="en-US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六。根据</a:t>
            </a:r>
            <a:r>
              <a:rPr lang="en-US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“Congratulations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just got an A in this test.Keep believing in yourself.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祝贺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你在这次考试中得了</a:t>
            </a:r>
            <a:r>
              <a:rPr lang="en-US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。继续相信自己。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试卷上只有三句话。故选</a:t>
            </a:r>
            <a:r>
              <a:rPr lang="en-US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29996" y="3958934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A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313213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0967"/>
            <a:ext cx="11485848" cy="424731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563" algn="l"/>
                <a:tab pos="6210300" algn="l"/>
                <a:tab pos="8970963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listening to Jack’s story,I felt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admired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羡慕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for he had such a test and a good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never had a test like that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it is a test any teacher could and should give their students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true that the students who do not believe in themselves are usually B students or maybe even worse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 students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in themselves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970963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970963" algn="l"/>
              </a:tabLst>
            </a:pPr>
            <a:endParaRPr lang="en-US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970963" algn="l"/>
              </a:tabLst>
            </a:pP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970963" algn="l"/>
              </a:tabLst>
            </a:pP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970963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360854" y="3140968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 听杰克讲这个故事时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我感到兴奋。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舒服的；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严肃的；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担心的；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激动的。根据下文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admired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羡慕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for he had such a test...,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我羡慕杰克参加了这样一次考试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我听到后感觉很激动。故选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360854" y="499203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 我羡慕杰克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因为他有这样一场考试和一位好老师。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选手。结合语境可知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此处是指好老师。故选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614" y="278092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766614" y="462425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1197</Words>
  <Application>Microsoft Office PowerPoint</Application>
  <PresentationFormat>自定义</PresentationFormat>
  <Paragraphs>75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2025-09-17T13:58:10Z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